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Source Code Pro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CodePro-bold.fntdata"/><Relationship Id="rId27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4b7ad54e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4b7ad54e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27e756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627e756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627e7563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627e7563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627e7563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627e7563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627e7563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627e7563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27e7563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627e7563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627e7563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627e7563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627e7563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627e7563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627e7563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627e7563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627e7563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627e7563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53b069f7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53b069f7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1a122307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1a122307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00f41dd3d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00f41dd3d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00f41dd3d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00f41dd3d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627e756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627e75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74b7ad54e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74b7ad54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00f41dd3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00f41dd3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How many trips have been recorded during the chosen period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By what percentage has total ridership grown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How has the proportion of short-term customers and annual subscribers changed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What is the gender breakdown of active participants (Male v. Female)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How effective has gender outreach been in increasing female ridership over the timespan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What are the peak hours in which bikes are used during summer months?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What are the peak hours in which bikes are used during winter months?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What are the top 10 stations in the city for starting a journey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What are the top 10 stations in the city for ending a journey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What are the bottom 10 stations in the city for starting a journey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What are the bottom 10 stations in the city for ending a journey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How does the average trip duration change by age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What is the average distance in miles that a bike is ridden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Which bikes (by ID) are most likely due for repair or inspection in the timespan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9D1D9"/>
              </a:buClr>
              <a:buSzPts val="1200"/>
              <a:buChar char="●"/>
            </a:pPr>
            <a:r>
              <a:rPr lang="en" sz="1200">
                <a:solidFill>
                  <a:srgbClr val="C9D1D9"/>
                </a:solidFill>
                <a:highlight>
                  <a:srgbClr val="0D1117"/>
                </a:highlight>
              </a:rPr>
              <a:t>How variable is the utilization by bike ID</a:t>
            </a:r>
            <a:endParaRPr sz="12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e8f2c6d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e8f2c6d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592e72b7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592e72b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74b7ad54e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74b7ad54e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ide.divvybikes.com/system-data" TargetMode="External"/><Relationship Id="rId4" Type="http://schemas.openxmlformats.org/officeDocument/2006/relationships/hyperlink" Target="https://data.cityofchicago.org/Parks-Recreation/Beach-Weather-Stations-Automated-Sensors/k7hf-8y75/data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Bikelytics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-4057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Dheeraj Goli (dg1009)</a:t>
            </a:r>
            <a:endParaRPr/>
          </a:p>
          <a:p>
            <a:pPr indent="-4057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Rishikesh Gawade (rkg63)</a:t>
            </a:r>
            <a:endParaRPr/>
          </a:p>
          <a:p>
            <a:pPr indent="-4057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Laxman Srikanth Sista (ls1274)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400" y="3143725"/>
            <a:ext cx="2725874" cy="17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3007375" y="749700"/>
            <a:ext cx="309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CS 526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Spring 2022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4192200" y="4658850"/>
            <a:ext cx="87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swald"/>
                <a:ea typeface="Oswald"/>
                <a:cs typeface="Oswald"/>
                <a:sym typeface="Oswald"/>
              </a:rPr>
              <a:t>Group 5</a:t>
            </a:r>
            <a:endParaRPr b="1"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88400" y="72600"/>
            <a:ext cx="8886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Interaction and Visual Analytics</a:t>
            </a:r>
            <a:endParaRPr sz="4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194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Work/Data Flowchart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875" y="1173750"/>
            <a:ext cx="7028703" cy="37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0" y="188400"/>
            <a:ext cx="9144000" cy="616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Visual Representation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618200"/>
            <a:ext cx="8219400" cy="3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Bikelytics, as a web application, employs a </a:t>
            </a:r>
            <a:r>
              <a:rPr b="1" lang="en" sz="1800"/>
              <a:t>client-server architecture with MVC </a:t>
            </a:r>
            <a:r>
              <a:rPr lang="en" sz="1800"/>
              <a:t>(Model, View, Controller) design pattern.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charts used have been created using charts and figures from </a:t>
            </a:r>
            <a:r>
              <a:rPr b="1" lang="en" sz="1800"/>
              <a:t>AMCharts, Plotly.js and Flowmap.Blue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Scatter maps, heat maps, flow maps, bar charts, and more are implemented.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application has three main </a:t>
            </a:r>
            <a:r>
              <a:rPr b="1" lang="en" sz="1800"/>
              <a:t>interactive</a:t>
            </a:r>
            <a:r>
              <a:rPr b="1" lang="en" sz="1800"/>
              <a:t> views</a:t>
            </a:r>
            <a:r>
              <a:rPr lang="en" sz="1800"/>
              <a:t>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Dashboard page,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Stations page,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User statistics page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5" y="49325"/>
            <a:ext cx="5431424" cy="305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550" y="3101850"/>
            <a:ext cx="3533776" cy="204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800" y="49325"/>
            <a:ext cx="2255401" cy="24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638" y="2571750"/>
            <a:ext cx="2300862" cy="251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5" y="49350"/>
            <a:ext cx="4240276" cy="23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800" y="2436896"/>
            <a:ext cx="4854400" cy="264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037" y="78213"/>
            <a:ext cx="4157082" cy="226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Interactivity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618200"/>
            <a:ext cx="35388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650"/>
              <a:t>Some of the interactions integrated are: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Dragging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Hovering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Zooming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Edge &amp; Vertex Selection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Brushing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Sliders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Labeling</a:t>
            </a:r>
            <a:endParaRPr sz="1650"/>
          </a:p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Linking of different views</a:t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65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550" y="58900"/>
            <a:ext cx="4494648" cy="24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550" y="2571750"/>
            <a:ext cx="4494648" cy="247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71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0" y="264337"/>
            <a:ext cx="9038600" cy="46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5" y="344238"/>
            <a:ext cx="9035449" cy="44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0" y="188400"/>
            <a:ext cx="9144000" cy="616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Analytics &amp; Evaluation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618200"/>
            <a:ext cx="8601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</a:t>
            </a:r>
            <a:r>
              <a:rPr b="1" lang="en" sz="1800"/>
              <a:t>views are interconnected and seamlessly update</a:t>
            </a:r>
            <a:r>
              <a:rPr lang="en" sz="1800"/>
              <a:t> when new data is added or when another view is interacted with.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application </a:t>
            </a:r>
            <a:r>
              <a:rPr b="1" lang="en" sz="1800"/>
              <a:t>summarizes and gives a high-level picture</a:t>
            </a:r>
            <a:r>
              <a:rPr lang="en" sz="1800"/>
              <a:t> of the bike service</a:t>
            </a:r>
            <a:r>
              <a:rPr lang="en" sz="1800"/>
              <a:t>s. It describes the </a:t>
            </a:r>
            <a:r>
              <a:rPr lang="en" sz="1800"/>
              <a:t>overall performance and trends, and the flow between regions and stations.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All of the charts and maps can be </a:t>
            </a:r>
            <a:r>
              <a:rPr b="1" lang="en" sz="1800"/>
              <a:t>reused for any other bike-sharing services</a:t>
            </a:r>
            <a:r>
              <a:rPr lang="en" sz="1800"/>
              <a:t> setup in other popular cities.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0" y="188400"/>
            <a:ext cx="9144000" cy="616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Future Work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451250"/>
            <a:ext cx="41871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Extend the analysis of the project to all bike sharing systems in major metropolitan cities.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 a mobile version of the application so that people can get insights on the go.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Compare the usage of different modes of transport in the city.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 charts and summaries accessible to general users.</a:t>
            </a:r>
            <a:endParaRPr sz="160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00" y="957600"/>
            <a:ext cx="3988254" cy="40335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62350" y="65950"/>
            <a:ext cx="7644900" cy="7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used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164525" y="923175"/>
            <a:ext cx="4208700" cy="4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Trip Dataset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use the spatiotemporal data from </a:t>
            </a:r>
            <a:r>
              <a:rPr b="1" lang="en"/>
              <a:t>Divvy Bikes</a:t>
            </a:r>
            <a:r>
              <a:rPr lang="en"/>
              <a:t> which is updated every month.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On an average, every month about a 200K+ trips are recorded, which varies with seasonality.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Type:</a:t>
            </a:r>
            <a:r>
              <a:rPr lang="en"/>
              <a:t> Spatio-temporal, at rest.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No. of records:</a:t>
            </a:r>
            <a:r>
              <a:rPr lang="en"/>
              <a:t> ~3.5 million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Size of a record:</a:t>
            </a:r>
            <a:r>
              <a:rPr lang="en"/>
              <a:t> ~250 bytes</a:t>
            </a:r>
            <a:endParaRPr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Overall Size</a:t>
            </a:r>
            <a:r>
              <a:rPr lang="en"/>
              <a:t> ~ 1.5 GB</a:t>
            </a:r>
            <a:endParaRPr/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930100" y="489300"/>
            <a:ext cx="3837000" cy="4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Weather Dataset</a:t>
            </a:r>
            <a:endParaRPr/>
          </a:p>
          <a:p>
            <a:pPr indent="-342900" lvl="0" marL="62865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plan to use </a:t>
            </a:r>
            <a:r>
              <a:rPr b="1" lang="en"/>
              <a:t>Chicago’s basic daily weather recordings</a:t>
            </a:r>
            <a:r>
              <a:rPr lang="en"/>
              <a:t> for the entire year to see how ridership is affected by weather.</a:t>
            </a:r>
            <a:endParaRPr/>
          </a:p>
          <a:p>
            <a:pPr indent="-342900" lvl="0" marL="6286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Type:</a:t>
            </a:r>
            <a:r>
              <a:rPr lang="en"/>
              <a:t> Spatio-temporal, at rest.</a:t>
            </a:r>
            <a:endParaRPr/>
          </a:p>
          <a:p>
            <a:pPr indent="-342900" lvl="0" marL="6286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No. of records:</a:t>
            </a:r>
            <a:r>
              <a:rPr lang="en"/>
              <a:t> ~9000</a:t>
            </a:r>
            <a:endParaRPr/>
          </a:p>
          <a:p>
            <a:pPr indent="-342900" lvl="0" marL="6286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Size of a record:</a:t>
            </a:r>
            <a:r>
              <a:rPr lang="en"/>
              <a:t> ~70 bytes</a:t>
            </a:r>
            <a:endParaRPr/>
          </a:p>
          <a:p>
            <a:pPr indent="-342900" lvl="0" marL="62865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Overall Size </a:t>
            </a:r>
            <a:r>
              <a:rPr lang="en"/>
              <a:t>- 8 MB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250" y="65950"/>
            <a:ext cx="1025676" cy="102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00" y="65950"/>
            <a:ext cx="1577289" cy="8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6" name="Google Shape;196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Divvy Bike System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Climatological Data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17329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2581175" y="0"/>
            <a:ext cx="49647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>
                <a:solidFill>
                  <a:srgbClr val="38A2E0"/>
                </a:solidFill>
              </a:rPr>
              <a:t>Dictionary</a:t>
            </a:r>
            <a:endParaRPr>
              <a:solidFill>
                <a:srgbClr val="38A2E0"/>
              </a:solidFill>
            </a:endParaRPr>
          </a:p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352925" y="1107375"/>
            <a:ext cx="4045200" cy="3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Trip Data Attributes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Trip/Bike ID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Bike Type (Classic/Electric)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Start date &amp; Time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End d</a:t>
            </a:r>
            <a:r>
              <a:rPr lang="en"/>
              <a:t>ate &amp; </a:t>
            </a:r>
            <a:r>
              <a:rPr lang="en"/>
              <a:t>Time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Duration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Source name &amp; ID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Destination name &amp; ID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 type</a:t>
            </a:r>
            <a:endParaRPr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Gender &amp; </a:t>
            </a:r>
            <a:r>
              <a:rPr lang="en"/>
              <a:t>Birth Year</a:t>
            </a:r>
            <a:r>
              <a:rPr lang="en"/>
              <a:t> of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Categorical Attributes</a:t>
            </a:r>
            <a:r>
              <a:rPr lang="en"/>
              <a:t> - 8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Numerical </a:t>
            </a:r>
            <a:r>
              <a:rPr b="1" lang="en"/>
              <a:t>Attributes</a:t>
            </a:r>
            <a:r>
              <a:rPr lang="en"/>
              <a:t> </a:t>
            </a:r>
            <a:r>
              <a:rPr lang="en"/>
              <a:t>- 1</a:t>
            </a:r>
            <a:endParaRPr/>
          </a:p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4939500" y="866700"/>
            <a:ext cx="3837000" cy="3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Weather Data Attributes</a:t>
            </a:r>
            <a:endParaRPr b="1" sz="1600" u="sng"/>
          </a:p>
          <a:p>
            <a:pPr indent="-273050" lvl="0" marL="4000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Daily Min and Max T</a:t>
            </a:r>
            <a:r>
              <a:rPr lang="en" sz="1600"/>
              <a:t>emperature</a:t>
            </a:r>
            <a:endParaRPr sz="1600"/>
          </a:p>
          <a:p>
            <a:pPr indent="-273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Precipitation Percentage</a:t>
            </a:r>
            <a:endParaRPr sz="1600"/>
          </a:p>
          <a:p>
            <a:pPr indent="-273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Wind Speed</a:t>
            </a:r>
            <a:endParaRPr sz="1600"/>
          </a:p>
          <a:p>
            <a:pPr indent="-273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Humidity</a:t>
            </a:r>
            <a:endParaRPr sz="1600"/>
          </a:p>
          <a:p>
            <a:pPr indent="-2730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 &amp; Time</a:t>
            </a:r>
            <a:endParaRPr sz="1600"/>
          </a:p>
          <a:p>
            <a:pPr indent="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Categorical Attributes</a:t>
            </a:r>
            <a:r>
              <a:rPr lang="en" sz="1600"/>
              <a:t> - 2</a:t>
            </a:r>
            <a:endParaRPr b="1" sz="1600"/>
          </a:p>
          <a:p>
            <a:pPr indent="0" lvl="0" marL="2286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Numerical Attributes</a:t>
            </a:r>
            <a:r>
              <a:rPr lang="en" sz="1600"/>
              <a:t> - 4</a:t>
            </a:r>
            <a:endParaRPr sz="16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225" y="0"/>
            <a:ext cx="1042050" cy="111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131" y="152400"/>
            <a:ext cx="496973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61025" y="152400"/>
            <a:ext cx="24246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A2E0"/>
                </a:solidFill>
              </a:rPr>
              <a:t>ER Diagram</a:t>
            </a:r>
            <a:endParaRPr b="1">
              <a:solidFill>
                <a:srgbClr val="38A2E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0" y="221775"/>
            <a:ext cx="9144000" cy="7335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Snippets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6000"/>
            <a:ext cx="6330451" cy="20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425" y="1152712"/>
            <a:ext cx="2566124" cy="19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63" y="3242275"/>
            <a:ext cx="4419599" cy="181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6">
            <a:alphaModFix/>
          </a:blip>
          <a:srcRect b="0" l="0" r="2143" t="0"/>
          <a:stretch/>
        </p:blipFill>
        <p:spPr>
          <a:xfrm>
            <a:off x="4455662" y="3242275"/>
            <a:ext cx="4376649" cy="170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0" y="372500"/>
            <a:ext cx="9144000" cy="7335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Fundamental Questions &amp; </a:t>
            </a:r>
            <a:r>
              <a:rPr lang="en">
                <a:solidFill>
                  <a:schemeClr val="lt1"/>
                </a:solidFill>
              </a:rPr>
              <a:t>Expected Users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66775" y="1336925"/>
            <a:ext cx="53130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aim to help the </a:t>
            </a:r>
            <a:r>
              <a:rPr b="1" lang="en"/>
              <a:t>companies plying and operating bikes</a:t>
            </a:r>
            <a:r>
              <a:rPr lang="en"/>
              <a:t> to monitor the usage of their bike services across the city so as to effectively tune their operations based on the usage.</a:t>
            </a:r>
            <a:endParaRPr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How many </a:t>
            </a:r>
            <a:r>
              <a:rPr b="1" lang="en" sz="1600"/>
              <a:t>trips</a:t>
            </a:r>
            <a:r>
              <a:rPr lang="en" sz="1600"/>
              <a:t> are taken everyday?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00"/>
              <a:t>Route-wise, Source-wise and destination-wise</a:t>
            </a:r>
            <a:r>
              <a:rPr lang="en" sz="1600"/>
              <a:t> usage of bikes given a type of day (weekend/weekday) and even time.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00"/>
              <a:t>Trends of ridership</a:t>
            </a:r>
            <a:r>
              <a:rPr lang="en" sz="1600"/>
              <a:t> - overall, based on seasons, weather and day type.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Identify </a:t>
            </a:r>
            <a:r>
              <a:rPr b="1" lang="en" sz="1600"/>
              <a:t>bottlenecks </a:t>
            </a:r>
            <a:r>
              <a:rPr lang="en" sz="1600"/>
              <a:t>in the service</a:t>
            </a:r>
            <a:r>
              <a:rPr lang="en" sz="1600"/>
              <a:t>.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00"/>
              <a:t>User-data analysis</a:t>
            </a:r>
            <a:r>
              <a:rPr lang="en" sz="1600"/>
              <a:t>, gender and age of the riders</a:t>
            </a:r>
            <a:endParaRPr sz="1600"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10858" r="4180" t="0"/>
          <a:stretch/>
        </p:blipFill>
        <p:spPr>
          <a:xfrm>
            <a:off x="5379900" y="1915950"/>
            <a:ext cx="3630650" cy="23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0" y="372500"/>
            <a:ext cx="9144000" cy="7335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Fundamental Questions &amp; Expected Users (Contd.)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66775" y="1336925"/>
            <a:ext cx="51849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Explore </a:t>
            </a:r>
            <a:r>
              <a:rPr b="1" lang="en" sz="1600"/>
              <a:t>strongly and weakly connected regions</a:t>
            </a:r>
            <a:r>
              <a:rPr lang="en" sz="1600"/>
              <a:t> of the city and check the </a:t>
            </a:r>
            <a:r>
              <a:rPr b="1" lang="en" sz="1600"/>
              <a:t>overall flow</a:t>
            </a:r>
            <a:r>
              <a:rPr lang="en" sz="1600"/>
              <a:t> between the regions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b="1" lang="en" sz="1600"/>
              <a:t>expected users</a:t>
            </a:r>
            <a:r>
              <a:rPr lang="en" sz="1600"/>
              <a:t> for this are: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Bike Share Operators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City Transport Council Advisors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Business analysts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10858" r="4180" t="0"/>
          <a:stretch/>
        </p:blipFill>
        <p:spPr>
          <a:xfrm>
            <a:off x="5379900" y="1915950"/>
            <a:ext cx="3630650" cy="23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125" y="89650"/>
            <a:ext cx="9144000" cy="7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Project Timeline (Gantt Chart)</a:t>
            </a:r>
            <a:endParaRPr b="1" sz="3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6250"/>
            <a:ext cx="8839196" cy="380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18825" y="252150"/>
            <a:ext cx="4228200" cy="6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Modes of Processing</a:t>
            </a:r>
            <a:endParaRPr sz="3600"/>
          </a:p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310325" y="1177824"/>
            <a:ext cx="40452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Initially storing files in S3 buckets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Cleaning the data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Creating jobs for preprocessing and creating cold &amp; hot data stores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Exposing APIs to query the aforementioned stores</a:t>
            </a:r>
            <a:endParaRPr/>
          </a:p>
        </p:txBody>
      </p:sp>
      <p:sp>
        <p:nvSpPr>
          <p:cNvPr id="126" name="Google Shape;126;p21"/>
          <p:cNvSpPr txBox="1"/>
          <p:nvPr>
            <p:ph idx="2" type="body"/>
          </p:nvPr>
        </p:nvSpPr>
        <p:spPr>
          <a:xfrm>
            <a:off x="4716050" y="1102675"/>
            <a:ext cx="4291500" cy="35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High-throughput, read-heavy database - PostgreSQL.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Spark+Hadoop for preprocessing/heavy processing jobs.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Flask for exposing data via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Bootstrap.js, AMCharts, Plotly.js, Flowmap.js</a:t>
            </a:r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4254850" y="83850"/>
            <a:ext cx="4830000" cy="7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Technology Stack</a:t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38A2E0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38A2E0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